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f811bf06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f811bf06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400fc5f88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400fc5f88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400fc5f88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400fc5f88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400fc5f88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400fc5f88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400fc5f88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400fc5f88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400fc5f88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400fc5f88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400fc5f88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400fc5f8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400fc5f88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4400fc5f88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400fc5f88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400fc5f88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400fc5f88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400fc5f88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400fc5f88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4400fc5f88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3da56f434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3da56f43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400fc5f88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400fc5f88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400fc5f88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4400fc5f88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400fc5f88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400fc5f88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400fc5f88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4400fc5f88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400fc5f88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4400fc5f88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4400fc5f88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4400fc5f88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4400fc5f88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4400fc5f88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4400fc5f88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4400fc5f88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4400fc5f88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4400fc5f88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4400fc5f88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4400fc5f88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400fc5f8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400fc5f8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4400fc5f88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4400fc5f88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4400fc5f88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4400fc5f88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4400fc5f88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4400fc5f88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400fc5f88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400fc5f88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400fc5f8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400fc5f8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400fc5f8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400fc5f8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400fc5f8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400fc5f8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400fc5f8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400fc5f8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400fc5f88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400fc5f88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hyperlink" Target="https://reliefweb.int/report/world/decision-makers-taxonomy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204925"/>
            <a:ext cx="8520600" cy="259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Structured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Knowledge Representation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 Touretzky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/>
              <a:t>Read R&amp;N Chapter 12</a:t>
            </a:r>
            <a:endParaRPr i="1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Category relations</a:t>
            </a:r>
            <a:endParaRPr/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Subset(Mammals, Vertebrates)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Disjoint({Animals, Vegetables})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ExhaustiveDecomposition({Americans, Canadians, Mexicans}, NorthAmericans)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/>
              <a:t>Some people have dual citizenship.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Partition({Males, Females}, Animals)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Partition(s,c) ⇔ Disjoint(s) ∧ ExhaustiveDecomposition(s,c)</a:t>
            </a:r>
            <a:endParaRPr/>
          </a:p>
        </p:txBody>
      </p:sp>
      <p:sp>
        <p:nvSpPr>
          <p:cNvPr id="130" name="Google Shape;13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Semantic networks with relations</a:t>
            </a:r>
            <a:endParaRPr/>
          </a:p>
        </p:txBody>
      </p:sp>
      <p:sp>
        <p:nvSpPr>
          <p:cNvPr id="136" name="Google Shape;13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6450" y="1453025"/>
            <a:ext cx="4791075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/>
          <p:nvPr/>
        </p:nvSpPr>
        <p:spPr>
          <a:xfrm>
            <a:off x="5037700" y="2303800"/>
            <a:ext cx="709500" cy="520200"/>
          </a:xfrm>
          <a:prstGeom prst="rect">
            <a:avLst/>
          </a:prstGeom>
          <a:solidFill>
            <a:srgbClr val="EE11E9">
              <a:alpha val="355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3"/>
          <p:cNvSpPr/>
          <p:nvPr/>
        </p:nvSpPr>
        <p:spPr>
          <a:xfrm>
            <a:off x="2444425" y="2335450"/>
            <a:ext cx="1039800" cy="393600"/>
          </a:xfrm>
          <a:prstGeom prst="rect">
            <a:avLst/>
          </a:prstGeom>
          <a:solidFill>
            <a:srgbClr val="0DEE44">
              <a:alpha val="355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Part-Of hierarchies in semantic networks</a:t>
            </a:r>
            <a:endParaRPr/>
          </a:p>
        </p:txBody>
      </p:sp>
      <p:sp>
        <p:nvSpPr>
          <p:cNvPr id="145" name="Google Shape;145;p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Human body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Limbs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Arm </a:t>
            </a:r>
            <a:r>
              <a:rPr lang="en">
                <a:solidFill>
                  <a:srgbClr val="FF0000"/>
                </a:solidFill>
              </a:rPr>
              <a:t>IS-A Limb</a:t>
            </a:r>
            <a:endParaRPr>
              <a:solidFill>
                <a:srgbClr val="FF0000"/>
              </a:solidFill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Forearm</a:t>
            </a:r>
            <a:endParaRPr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Elbow </a:t>
            </a:r>
            <a:r>
              <a:rPr lang="en">
                <a:solidFill>
                  <a:srgbClr val="FF0000"/>
                </a:solidFill>
              </a:rPr>
              <a:t>IS-A Joint</a:t>
            </a:r>
            <a:endParaRPr>
              <a:solidFill>
                <a:srgbClr val="FF0000"/>
              </a:solidFill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Hand</a:t>
            </a:r>
            <a:endParaRPr/>
          </a:p>
          <a:p>
            <a:pPr indent="-304800" lvl="3" marL="18288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Finger</a:t>
            </a:r>
            <a:endParaRPr/>
          </a:p>
          <a:p>
            <a:pPr indent="-304800" lvl="4" marL="22860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Knuckle </a:t>
            </a:r>
            <a:r>
              <a:rPr lang="en">
                <a:solidFill>
                  <a:srgbClr val="FF0000"/>
                </a:solidFill>
              </a:rPr>
              <a:t>IS-A Joint</a:t>
            </a:r>
            <a:endParaRPr>
              <a:solidFill>
                <a:srgbClr val="FF0000"/>
              </a:solidFill>
            </a:endParaRPr>
          </a:p>
          <a:p>
            <a:pPr indent="-304800" lvl="4" marL="22860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Fingernail</a:t>
            </a:r>
            <a:endParaRPr/>
          </a:p>
        </p:txBody>
      </p:sp>
      <p:sp>
        <p:nvSpPr>
          <p:cNvPr id="146" name="Google Shape;14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" name="Google Shape;147;p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Limb </a:t>
            </a:r>
            <a:r>
              <a:rPr lang="en">
                <a:solidFill>
                  <a:srgbClr val="FF0000"/>
                </a:solidFill>
              </a:rPr>
              <a:t>IS-A BodyPart</a:t>
            </a:r>
            <a:endParaRPr>
              <a:solidFill>
                <a:srgbClr val="000000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>
                <a:solidFill>
                  <a:srgbClr val="000000"/>
                </a:solidFill>
              </a:rPr>
              <a:t>Bones</a:t>
            </a:r>
            <a:endParaRPr>
              <a:solidFill>
                <a:srgbClr val="000000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>
                <a:solidFill>
                  <a:srgbClr val="000000"/>
                </a:solidFill>
              </a:rPr>
              <a:t>Muscles</a:t>
            </a:r>
            <a:endParaRPr>
              <a:solidFill>
                <a:srgbClr val="000000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>
                <a:solidFill>
                  <a:srgbClr val="000000"/>
                </a:solidFill>
              </a:rPr>
              <a:t>Joints</a:t>
            </a:r>
            <a:endParaRPr>
              <a:solidFill>
                <a:srgbClr val="000000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>
                <a:solidFill>
                  <a:srgbClr val="000000"/>
                </a:solidFill>
              </a:rPr>
              <a:t>Skin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8" name="Google Shape;148;p24"/>
          <p:cNvSpPr txBox="1"/>
          <p:nvPr/>
        </p:nvSpPr>
        <p:spPr>
          <a:xfrm>
            <a:off x="853900" y="3883400"/>
            <a:ext cx="5856900" cy="10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arm has bones because arms are limbs and limbs have bones.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bones of the hand are bones of the arm because hands are parts of arms.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 logics</a:t>
            </a:r>
            <a:endParaRPr/>
          </a:p>
        </p:txBody>
      </p:sp>
      <p:sp>
        <p:nvSpPr>
          <p:cNvPr id="154" name="Google Shape;154;p25"/>
          <p:cNvSpPr txBox="1"/>
          <p:nvPr>
            <p:ph idx="1" type="body"/>
          </p:nvPr>
        </p:nvSpPr>
        <p:spPr>
          <a:xfrm>
            <a:off x="311700" y="1152475"/>
            <a:ext cx="8520600" cy="38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 → </a:t>
            </a:r>
            <a:r>
              <a:rPr b="1" lang="en"/>
              <a:t>Thing</a:t>
            </a:r>
            <a:r>
              <a:rPr lang="en"/>
              <a:t> </a:t>
            </a:r>
            <a:r>
              <a:rPr lang="en"/>
              <a:t>| </a:t>
            </a:r>
            <a:r>
              <a:rPr i="1" lang="en"/>
              <a:t>ConceptName</a:t>
            </a:r>
            <a:br>
              <a:rPr lang="en"/>
            </a:br>
            <a:r>
              <a:rPr lang="en"/>
              <a:t>	| </a:t>
            </a:r>
            <a:r>
              <a:rPr b="1" lang="en"/>
              <a:t>And</a:t>
            </a:r>
            <a:r>
              <a:rPr lang="en"/>
              <a:t>(</a:t>
            </a:r>
            <a:r>
              <a:rPr i="1" lang="en"/>
              <a:t>Concept</a:t>
            </a:r>
            <a:r>
              <a:rPr lang="en"/>
              <a:t>, …)</a:t>
            </a:r>
            <a:br>
              <a:rPr lang="en"/>
            </a:br>
            <a:r>
              <a:rPr lang="en"/>
              <a:t>	| </a:t>
            </a:r>
            <a:r>
              <a:rPr b="1" lang="en"/>
              <a:t>All</a:t>
            </a:r>
            <a:r>
              <a:rPr lang="en"/>
              <a:t>(</a:t>
            </a:r>
            <a:r>
              <a:rPr i="1" lang="en"/>
              <a:t>RoleName</a:t>
            </a:r>
            <a:r>
              <a:rPr lang="en"/>
              <a:t>, </a:t>
            </a:r>
            <a:r>
              <a:rPr i="1" lang="en"/>
              <a:t>Concept</a:t>
            </a:r>
            <a:r>
              <a:rPr lang="en"/>
              <a:t>),</a:t>
            </a:r>
            <a:br>
              <a:rPr lang="en"/>
            </a:br>
            <a:r>
              <a:rPr lang="en"/>
              <a:t>	| </a:t>
            </a:r>
            <a:r>
              <a:rPr b="1" lang="en"/>
              <a:t>AtLeast</a:t>
            </a:r>
            <a:r>
              <a:rPr lang="en"/>
              <a:t>(</a:t>
            </a:r>
            <a:r>
              <a:rPr i="1" lang="en"/>
              <a:t>Integer, RoleName</a:t>
            </a:r>
            <a:r>
              <a:rPr lang="en"/>
              <a:t>)</a:t>
            </a:r>
            <a:br>
              <a:rPr lang="en"/>
            </a:br>
            <a:r>
              <a:rPr lang="en"/>
              <a:t>	| </a:t>
            </a:r>
            <a:r>
              <a:rPr b="1" lang="en"/>
              <a:t>AtMost</a:t>
            </a:r>
            <a:r>
              <a:rPr lang="en"/>
              <a:t>(</a:t>
            </a:r>
            <a:r>
              <a:rPr i="1" lang="en"/>
              <a:t>Integer, RoleName</a:t>
            </a:r>
            <a:r>
              <a:rPr lang="en"/>
              <a:t>)</a:t>
            </a:r>
            <a:br>
              <a:rPr lang="en"/>
            </a:br>
            <a:r>
              <a:rPr lang="en"/>
              <a:t>	| </a:t>
            </a:r>
            <a:r>
              <a:rPr b="1" lang="en"/>
              <a:t>Fills</a:t>
            </a:r>
            <a:r>
              <a:rPr lang="en"/>
              <a:t>(</a:t>
            </a:r>
            <a:r>
              <a:rPr i="1" lang="en"/>
              <a:t>RoleName, IndividualName, …</a:t>
            </a:r>
            <a:r>
              <a:rPr lang="en"/>
              <a:t>)</a:t>
            </a:r>
            <a:br>
              <a:rPr lang="en"/>
            </a:br>
            <a:r>
              <a:rPr lang="en"/>
              <a:t>	| </a:t>
            </a:r>
            <a:r>
              <a:rPr b="1" lang="en"/>
              <a:t>SameAs</a:t>
            </a:r>
            <a:r>
              <a:rPr lang="en"/>
              <a:t>(</a:t>
            </a:r>
            <a:r>
              <a:rPr i="1" lang="en"/>
              <a:t>Path, Path</a:t>
            </a:r>
            <a:r>
              <a:rPr lang="en"/>
              <a:t>)</a:t>
            </a:r>
            <a:br>
              <a:rPr lang="en"/>
            </a:br>
            <a:r>
              <a:rPr lang="en"/>
              <a:t>	| </a:t>
            </a:r>
            <a:r>
              <a:rPr b="1" lang="en"/>
              <a:t>OneOf</a:t>
            </a:r>
            <a:r>
              <a:rPr lang="en"/>
              <a:t>(</a:t>
            </a:r>
            <a:r>
              <a:rPr i="1" lang="en"/>
              <a:t>IndividualName, …</a:t>
            </a:r>
            <a:r>
              <a:rPr lang="en"/>
              <a:t>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en"/>
              <a:t>Path</a:t>
            </a:r>
            <a:r>
              <a:rPr lang="en"/>
              <a:t> → [</a:t>
            </a:r>
            <a:r>
              <a:rPr i="1" lang="en"/>
              <a:t>RoleName, …]</a:t>
            </a:r>
            <a:endParaRPr i="1"/>
          </a:p>
        </p:txBody>
      </p:sp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 logic examples</a:t>
            </a:r>
            <a:endParaRPr/>
          </a:p>
        </p:txBody>
      </p:sp>
      <p:sp>
        <p:nvSpPr>
          <p:cNvPr id="161" name="Google Shape;161;p26"/>
          <p:cNvSpPr txBox="1"/>
          <p:nvPr>
            <p:ph idx="1" type="body"/>
          </p:nvPr>
        </p:nvSpPr>
        <p:spPr>
          <a:xfrm>
            <a:off x="311700" y="1152475"/>
            <a:ext cx="8520600" cy="37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Bachelors are unmarried adult males.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Bachelor = And (Unmarried, Adult, Male)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>
                <a:solidFill>
                  <a:srgbClr val="FF0000"/>
                </a:solidFill>
              </a:rPr>
              <a:t>Bachelor(x) ⇔ Unmarried(x) ∧ Adult(x) ∧ Male(x)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/>
              <a:t>Men with at least three sons who are all unemployed and married to doctors, and at most two daughters who are all professors in physics or math departments.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And(Man, AtLeast(3, Son), AtMost(2, Daughter),</a:t>
            </a:r>
            <a:br>
              <a:rPr lang="en"/>
            </a:br>
            <a:r>
              <a:rPr lang="en"/>
              <a:t>		All(Son, And(Unemployed, Married, All(Spouse, Doctor))),</a:t>
            </a:r>
            <a:br>
              <a:rPr lang="en"/>
            </a:br>
            <a:r>
              <a:rPr lang="en"/>
              <a:t>		All(Daughter, And(Professor, Fills(Department, Physics, Math))))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</a:t>
            </a:r>
            <a:r>
              <a:rPr lang="en">
                <a:solidFill>
                  <a:srgbClr val="FF0000"/>
                </a:solidFill>
              </a:rPr>
              <a:t>Saying this in FOL would be a bit cumbersome.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62" name="Google Shape;16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Inference in semantic nets</a:t>
            </a:r>
            <a:endParaRPr/>
          </a:p>
        </p:txBody>
      </p:sp>
      <p:sp>
        <p:nvSpPr>
          <p:cNvPr id="168" name="Google Shape;168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Transitive closure over IS-A or Part-Of is easy to compute.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Is Clyde a vertebrate? Yes!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Are fingernails parts of the body? Yes!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Equivalent to Horn theories in FOL: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∀x Elephant(x) ⇒ Mammal(x)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∀x,y,z PartOf(x,y) ∧ PartOf(y,z) ⇒ PartOf(x,z)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 be answered by forward chaining.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 why is human-like reasoning hard?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Because reality is much messier than this.</a:t>
            </a:r>
            <a:endParaRPr/>
          </a:p>
        </p:txBody>
      </p:sp>
      <p:sp>
        <p:nvSpPr>
          <p:cNvPr id="169" name="Google Shape;16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Exceptional individuals</a:t>
            </a:r>
            <a:endParaRPr/>
          </a:p>
        </p:txBody>
      </p:sp>
      <p:sp>
        <p:nvSpPr>
          <p:cNvPr id="175" name="Google Shape;175;p28"/>
          <p:cNvSpPr txBox="1"/>
          <p:nvPr>
            <p:ph idx="1" type="body"/>
          </p:nvPr>
        </p:nvSpPr>
        <p:spPr>
          <a:xfrm>
            <a:off x="311700" y="1152475"/>
            <a:ext cx="8520600" cy="39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People have two legs.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Pegleg Pete has one leg.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do we avoid contradiction?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Nonmonotonic logic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Default logic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Circumscription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Circumscribe the set “two legged persons” to include all persons not </a:t>
            </a:r>
            <a:r>
              <a:rPr lang="en" u="sng"/>
              <a:t>known</a:t>
            </a:r>
            <a:r>
              <a:rPr lang="en"/>
              <a:t> to have less than two legs.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Asserting Person(pete) allows us to infer that Pete has two legs.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Asserting NumLegs(pete)=1 removes Pete from the set of two-legged persons.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Asserting </a:t>
            </a:r>
            <a:r>
              <a:rPr lang="en" u="sng"/>
              <a:t>anything</a:t>
            </a:r>
            <a:r>
              <a:rPr lang="en"/>
              <a:t> that entails NumLegs(pete)=1 should do the same.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Circumscription is at least NP-hard. Uh oh!</a:t>
            </a:r>
            <a:endParaRPr/>
          </a:p>
        </p:txBody>
      </p:sp>
      <p:sp>
        <p:nvSpPr>
          <p:cNvPr id="176" name="Google Shape;176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7" name="Google Shape;17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4725" y="969088"/>
            <a:ext cx="2324100" cy="197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we know about birds?</a:t>
            </a:r>
            <a:endParaRPr/>
          </a:p>
        </p:txBody>
      </p:sp>
      <p:sp>
        <p:nvSpPr>
          <p:cNvPr id="183" name="Google Shape;183;p29"/>
          <p:cNvSpPr txBox="1"/>
          <p:nvPr>
            <p:ph idx="1" type="body"/>
          </p:nvPr>
        </p:nvSpPr>
        <p:spPr>
          <a:xfrm>
            <a:off x="311700" y="1152475"/>
            <a:ext cx="8520600" cy="38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Birds have wings.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Birds fly.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Penguins don’t. Ostriches don’t.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Some geese fly. Some geese don’t.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Birds don’t swim.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Ducks swim.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Penguins swim.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Birds build nests.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 </a:t>
            </a:r>
            <a:r>
              <a:rPr lang="en" u="sng"/>
              <a:t>all</a:t>
            </a:r>
            <a:r>
              <a:rPr lang="en"/>
              <a:t> birds build nests?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 ostriches? Do penguins? Do cowbirds?</a:t>
            </a:r>
            <a:endParaRPr/>
          </a:p>
        </p:txBody>
      </p:sp>
      <p:sp>
        <p:nvSpPr>
          <p:cNvPr id="184" name="Google Shape;184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5" name="Google Shape;18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7225" y="1482924"/>
            <a:ext cx="1859850" cy="185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2592" y="1549093"/>
            <a:ext cx="1859851" cy="160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Typical exemplars; prototypes; outliers</a:t>
            </a:r>
            <a:endParaRPr/>
          </a:p>
        </p:txBody>
      </p:sp>
      <p:sp>
        <p:nvSpPr>
          <p:cNvPr id="192" name="Google Shape;192;p30"/>
          <p:cNvSpPr txBox="1"/>
          <p:nvPr>
            <p:ph idx="1" type="body"/>
          </p:nvPr>
        </p:nvSpPr>
        <p:spPr>
          <a:xfrm>
            <a:off x="311700" y="1152475"/>
            <a:ext cx="8520600" cy="377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Typical birds: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Robin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Pigeon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prototypical bird has wings, flies, doesn’t swim, builds a nest, is not domesticated, eats plants and bugs.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Common but not typical: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Chicken (domesticated)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Eagle (size, diet)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Duck (aquatic)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Confidence in inferences about birds may depend on their typicality.</a:t>
            </a:r>
            <a:endParaRPr/>
          </a:p>
        </p:txBody>
      </p:sp>
      <p:sp>
        <p:nvSpPr>
          <p:cNvPr id="193" name="Google Shape;193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Summing up semantic nets</a:t>
            </a:r>
            <a:endParaRPr/>
          </a:p>
        </p:txBody>
      </p:sp>
      <p:sp>
        <p:nvSpPr>
          <p:cNvPr id="199" name="Google Shape;199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graphical notation is only a win for binary relations, where we can trace paths.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With n-ary relations the</a:t>
            </a:r>
            <a:br>
              <a:rPr lang="en"/>
            </a:br>
            <a:r>
              <a:rPr lang="en"/>
              <a:t>graphical notation</a:t>
            </a:r>
            <a:br>
              <a:rPr lang="en"/>
            </a:br>
            <a:r>
              <a:rPr lang="en"/>
              <a:t>doesn’t contribute much.</a:t>
            </a:r>
            <a:endParaRPr/>
          </a:p>
        </p:txBody>
      </p:sp>
      <p:sp>
        <p:nvSpPr>
          <p:cNvPr id="200" name="Google Shape;200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1" name="Google Shape;20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8549" y="2803375"/>
            <a:ext cx="4884975" cy="2161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1"/>
          <p:cNvSpPr/>
          <p:nvPr/>
        </p:nvSpPr>
        <p:spPr>
          <a:xfrm>
            <a:off x="1032350" y="1821600"/>
            <a:ext cx="1260900" cy="4827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Shankar</a:t>
            </a:r>
            <a:endParaRPr/>
          </a:p>
        </p:txBody>
      </p:sp>
      <p:sp>
        <p:nvSpPr>
          <p:cNvPr id="203" name="Google Shape;203;p31"/>
          <p:cNvSpPr/>
          <p:nvPr/>
        </p:nvSpPr>
        <p:spPr>
          <a:xfrm>
            <a:off x="3667200" y="1821600"/>
            <a:ext cx="1437300" cy="4827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NewDelhi</a:t>
            </a:r>
            <a:endParaRPr/>
          </a:p>
        </p:txBody>
      </p:sp>
      <p:sp>
        <p:nvSpPr>
          <p:cNvPr id="204" name="Google Shape;204;p31"/>
          <p:cNvSpPr/>
          <p:nvPr/>
        </p:nvSpPr>
        <p:spPr>
          <a:xfrm>
            <a:off x="6486600" y="1821600"/>
            <a:ext cx="938700" cy="4827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India</a:t>
            </a:r>
            <a:endParaRPr/>
          </a:p>
        </p:txBody>
      </p:sp>
      <p:cxnSp>
        <p:nvCxnSpPr>
          <p:cNvPr id="205" name="Google Shape;205;p31"/>
          <p:cNvCxnSpPr>
            <a:stCxn id="202" idx="6"/>
            <a:endCxn id="203" idx="2"/>
          </p:cNvCxnSpPr>
          <p:nvPr/>
        </p:nvCxnSpPr>
        <p:spPr>
          <a:xfrm>
            <a:off x="2293250" y="2062950"/>
            <a:ext cx="13740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6" name="Google Shape;206;p31"/>
          <p:cNvCxnSpPr>
            <a:stCxn id="203" idx="6"/>
            <a:endCxn id="204" idx="2"/>
          </p:cNvCxnSpPr>
          <p:nvPr/>
        </p:nvCxnSpPr>
        <p:spPr>
          <a:xfrm>
            <a:off x="5104500" y="2062950"/>
            <a:ext cx="13821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7" name="Google Shape;207;p31"/>
          <p:cNvSpPr txBox="1"/>
          <p:nvPr/>
        </p:nvSpPr>
        <p:spPr>
          <a:xfrm>
            <a:off x="2338775" y="1721800"/>
            <a:ext cx="9387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FlyTo</a:t>
            </a:r>
            <a:endParaRPr/>
          </a:p>
        </p:txBody>
      </p:sp>
      <p:sp>
        <p:nvSpPr>
          <p:cNvPr id="208" name="Google Shape;208;p31"/>
          <p:cNvSpPr txBox="1"/>
          <p:nvPr/>
        </p:nvSpPr>
        <p:spPr>
          <a:xfrm>
            <a:off x="5234375" y="1721800"/>
            <a:ext cx="9387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Part-Of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</a:t>
            </a:r>
            <a:r>
              <a:rPr i="1" lang="en"/>
              <a:t>knowledge representation</a:t>
            </a:r>
            <a:r>
              <a:rPr lang="en"/>
              <a:t>?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9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 attempt to formalize human knowledge in ways that will be computationally useful.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prerequisite for AGI (Artificial General Intelligence).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Isn’t this really philosophy?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Yes, the problem dates back to Aristotle.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But philosophers don’t have to test their theories by writing code that works.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Isn’t this really cognitive science?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Cognitive science has made important contributions, e.g., examining how human category learning works.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But AI has a different focus: it requires </a:t>
            </a:r>
            <a:r>
              <a:rPr i="1" lang="en"/>
              <a:t>implementable algorithms</a:t>
            </a:r>
            <a:r>
              <a:rPr lang="en"/>
              <a:t>.</a:t>
            </a:r>
            <a:endParaRPr/>
          </a:p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Summing up semantic nets</a:t>
            </a:r>
            <a:endParaRPr/>
          </a:p>
        </p:txBody>
      </p:sp>
      <p:sp>
        <p:nvSpPr>
          <p:cNvPr id="214" name="Google Shape;214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Can write </a:t>
            </a:r>
            <a:r>
              <a:rPr i="1" lang="en"/>
              <a:t>ad hoc</a:t>
            </a:r>
            <a:r>
              <a:rPr lang="en"/>
              <a:t> inference algorithms to efficiently handle things like nonmonotonicity.</a:t>
            </a:r>
            <a:endParaRPr/>
          </a:p>
        </p:txBody>
      </p:sp>
      <p:sp>
        <p:nvSpPr>
          <p:cNvPr id="215" name="Google Shape;215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6" name="Google Shape;21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6450" y="1755975"/>
            <a:ext cx="4355700" cy="303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2"/>
          <p:cNvSpPr/>
          <p:nvPr/>
        </p:nvSpPr>
        <p:spPr>
          <a:xfrm>
            <a:off x="5984000" y="4325525"/>
            <a:ext cx="593700" cy="337800"/>
          </a:xfrm>
          <a:prstGeom prst="rect">
            <a:avLst/>
          </a:prstGeom>
          <a:solidFill>
            <a:srgbClr val="EE11E9">
              <a:alpha val="3559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2"/>
          <p:cNvSpPr/>
          <p:nvPr/>
        </p:nvSpPr>
        <p:spPr>
          <a:xfrm>
            <a:off x="4783075" y="2507500"/>
            <a:ext cx="593700" cy="473100"/>
          </a:xfrm>
          <a:prstGeom prst="rect">
            <a:avLst/>
          </a:prstGeom>
          <a:solidFill>
            <a:srgbClr val="EE11E9">
              <a:alpha val="3559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2"/>
          <p:cNvSpPr txBox="1"/>
          <p:nvPr/>
        </p:nvSpPr>
        <p:spPr>
          <a:xfrm>
            <a:off x="6577700" y="2045825"/>
            <a:ext cx="2010000" cy="1251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many legs does Mary have?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many legs does John have?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Summing up semantic nets</a:t>
            </a:r>
            <a:endParaRPr/>
          </a:p>
        </p:txBody>
      </p:sp>
      <p:sp>
        <p:nvSpPr>
          <p:cNvPr id="225" name="Google Shape;225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Ad hoc</a:t>
            </a:r>
            <a:r>
              <a:rPr lang="en"/>
              <a:t> inference algorithms may not be sound.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Multiple inheritance can be a source of problems.</a:t>
            </a:r>
            <a:endParaRPr/>
          </a:p>
        </p:txBody>
      </p:sp>
      <p:sp>
        <p:nvSpPr>
          <p:cNvPr id="226" name="Google Shape;226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7" name="Google Shape;227;p33"/>
          <p:cNvSpPr/>
          <p:nvPr/>
        </p:nvSpPr>
        <p:spPr>
          <a:xfrm>
            <a:off x="3818800" y="4343100"/>
            <a:ext cx="1032300" cy="4827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Nixon</a:t>
            </a:r>
            <a:endParaRPr/>
          </a:p>
        </p:txBody>
      </p:sp>
      <p:sp>
        <p:nvSpPr>
          <p:cNvPr id="228" name="Google Shape;228;p33"/>
          <p:cNvSpPr/>
          <p:nvPr/>
        </p:nvSpPr>
        <p:spPr>
          <a:xfrm>
            <a:off x="2294800" y="3276300"/>
            <a:ext cx="1109400" cy="4827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Quaker</a:t>
            </a:r>
            <a:endParaRPr/>
          </a:p>
        </p:txBody>
      </p:sp>
      <p:sp>
        <p:nvSpPr>
          <p:cNvPr id="229" name="Google Shape;229;p33"/>
          <p:cNvSpPr/>
          <p:nvPr/>
        </p:nvSpPr>
        <p:spPr>
          <a:xfrm>
            <a:off x="5114200" y="3276300"/>
            <a:ext cx="1554900" cy="4827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Republican</a:t>
            </a:r>
            <a:endParaRPr/>
          </a:p>
        </p:txBody>
      </p:sp>
      <p:sp>
        <p:nvSpPr>
          <p:cNvPr id="230" name="Google Shape;230;p33"/>
          <p:cNvSpPr/>
          <p:nvPr/>
        </p:nvSpPr>
        <p:spPr>
          <a:xfrm>
            <a:off x="3590200" y="2285700"/>
            <a:ext cx="1169400" cy="4827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Pacifist</a:t>
            </a:r>
            <a:endParaRPr/>
          </a:p>
        </p:txBody>
      </p:sp>
      <p:cxnSp>
        <p:nvCxnSpPr>
          <p:cNvPr id="231" name="Google Shape;231;p33"/>
          <p:cNvCxnSpPr>
            <a:stCxn id="227" idx="1"/>
            <a:endCxn id="228" idx="4"/>
          </p:cNvCxnSpPr>
          <p:nvPr/>
        </p:nvCxnSpPr>
        <p:spPr>
          <a:xfrm rot="10800000">
            <a:off x="2849477" y="3758890"/>
            <a:ext cx="1120500" cy="654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2" name="Google Shape;232;p33"/>
          <p:cNvCxnSpPr>
            <a:stCxn id="227" idx="7"/>
            <a:endCxn id="229" idx="4"/>
          </p:cNvCxnSpPr>
          <p:nvPr/>
        </p:nvCxnSpPr>
        <p:spPr>
          <a:xfrm flipH="1" rot="10800000">
            <a:off x="4699923" y="3758890"/>
            <a:ext cx="1191600" cy="654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3" name="Google Shape;233;p33"/>
          <p:cNvCxnSpPr>
            <a:stCxn id="228" idx="0"/>
            <a:endCxn id="230" idx="3"/>
          </p:cNvCxnSpPr>
          <p:nvPr/>
        </p:nvCxnSpPr>
        <p:spPr>
          <a:xfrm flipH="1" rot="10800000">
            <a:off x="2849500" y="2697600"/>
            <a:ext cx="912000" cy="578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4" name="Google Shape;234;p33"/>
          <p:cNvCxnSpPr>
            <a:stCxn id="229" idx="0"/>
            <a:endCxn id="230" idx="5"/>
          </p:cNvCxnSpPr>
          <p:nvPr/>
        </p:nvCxnSpPr>
        <p:spPr>
          <a:xfrm rot="10800000">
            <a:off x="4588450" y="2697600"/>
            <a:ext cx="1303200" cy="578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diamond"/>
          </a:ln>
        </p:spPr>
      </p:cxnSp>
      <p:sp>
        <p:nvSpPr>
          <p:cNvPr id="235" name="Google Shape;235;p33"/>
          <p:cNvSpPr txBox="1"/>
          <p:nvPr/>
        </p:nvSpPr>
        <p:spPr>
          <a:xfrm>
            <a:off x="2397225" y="3972150"/>
            <a:ext cx="11916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InstanceOf</a:t>
            </a:r>
            <a:endParaRPr/>
          </a:p>
        </p:txBody>
      </p:sp>
      <p:sp>
        <p:nvSpPr>
          <p:cNvPr id="236" name="Google Shape;236;p33"/>
          <p:cNvSpPr txBox="1"/>
          <p:nvPr/>
        </p:nvSpPr>
        <p:spPr>
          <a:xfrm>
            <a:off x="5216625" y="3972150"/>
            <a:ext cx="11916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InstanceOf</a:t>
            </a:r>
            <a:endParaRPr/>
          </a:p>
        </p:txBody>
      </p:sp>
      <p:sp>
        <p:nvSpPr>
          <p:cNvPr id="237" name="Google Shape;237;p33"/>
          <p:cNvSpPr txBox="1"/>
          <p:nvPr/>
        </p:nvSpPr>
        <p:spPr>
          <a:xfrm>
            <a:off x="2397225" y="2676750"/>
            <a:ext cx="11916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SubsetOf</a:t>
            </a:r>
            <a:endParaRPr/>
          </a:p>
        </p:txBody>
      </p:sp>
      <p:sp>
        <p:nvSpPr>
          <p:cNvPr id="238" name="Google Shape;238;p33"/>
          <p:cNvSpPr txBox="1"/>
          <p:nvPr/>
        </p:nvSpPr>
        <p:spPr>
          <a:xfrm>
            <a:off x="5140425" y="2676750"/>
            <a:ext cx="11916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Disjoint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Circumscription as model preference</a:t>
            </a:r>
            <a:endParaRPr/>
          </a:p>
        </p:txBody>
      </p:sp>
      <p:sp>
        <p:nvSpPr>
          <p:cNvPr id="244" name="Google Shape;244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Republican(Nixon) ∧ Quaker(Nixon)</a:t>
            </a:r>
            <a:endParaRPr/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Republican(x) ∧ ¬Abnormal</a:t>
            </a:r>
            <a:r>
              <a:rPr baseline="-25000" lang="en"/>
              <a:t>1</a:t>
            </a:r>
            <a:r>
              <a:rPr lang="en"/>
              <a:t>(x) ⇒ ¬Pacifist(x)</a:t>
            </a:r>
            <a:endParaRPr/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Quaker(x) ∧ ¬Abnormal</a:t>
            </a:r>
            <a:r>
              <a:rPr baseline="-25000" lang="en"/>
              <a:t>2</a:t>
            </a:r>
            <a:r>
              <a:rPr lang="en"/>
              <a:t>(x) </a:t>
            </a:r>
            <a:r>
              <a:rPr lang="en"/>
              <a:t>⇒ Pacifist(x)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Circumscribe on Abnormal</a:t>
            </a:r>
            <a:r>
              <a:rPr baseline="-25000" lang="en"/>
              <a:t>1 </a:t>
            </a:r>
            <a:r>
              <a:rPr lang="en"/>
              <a:t>and Abnormal</a:t>
            </a:r>
            <a:r>
              <a:rPr baseline="-25000" lang="en"/>
              <a:t>2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This has two models: one where Nixon is a pacifist, and one where he isn’t.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Could let religion trump politics by prioritizing the minimization of Abnormal</a:t>
            </a:r>
            <a:r>
              <a:rPr baseline="-25000" lang="en"/>
              <a:t>2 </a:t>
            </a:r>
            <a:r>
              <a:rPr lang="en"/>
              <a:t>over Abnormal</a:t>
            </a:r>
            <a:r>
              <a:rPr baseline="-25000" lang="en"/>
              <a:t>1</a:t>
            </a:r>
            <a:r>
              <a:rPr lang="en"/>
              <a:t>.</a:t>
            </a:r>
            <a:endParaRPr/>
          </a:p>
        </p:txBody>
      </p:sp>
      <p:sp>
        <p:nvSpPr>
          <p:cNvPr id="245" name="Google Shape;245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Things vs. stuff</a:t>
            </a:r>
            <a:endParaRPr/>
          </a:p>
        </p:txBody>
      </p:sp>
      <p:sp>
        <p:nvSpPr>
          <p:cNvPr id="251" name="Google Shape;251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“Things” are discrete objects composed of distinct parts.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Count nouns.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“Stuff” can be divided into smaller amounts of the same stuff.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Mass nouns.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Example: “butter”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Intrinsic (definitional) properties: color, taste, density, melting point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Extrinsic properties: weight, shape, location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Other examples: “energy”, “water”, “territory”</a:t>
            </a:r>
            <a:endParaRPr/>
          </a:p>
        </p:txBody>
      </p:sp>
      <p:sp>
        <p:nvSpPr>
          <p:cNvPr id="252" name="Google Shape;252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Words vs. concepts</a:t>
            </a:r>
            <a:endParaRPr/>
          </a:p>
        </p:txBody>
      </p:sp>
      <p:sp>
        <p:nvSpPr>
          <p:cNvPr id="258" name="Google Shape;258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Words can </a:t>
            </a:r>
            <a:r>
              <a:rPr lang="en" u="sng"/>
              <a:t>refer to</a:t>
            </a:r>
            <a:r>
              <a:rPr lang="en"/>
              <a:t> concepts.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But the mapping is ambiguous.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Words often have multiple meanings.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Example: “load” as a noun.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cargo carried by a vehicle.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contents of a shotgun shell.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portion of a circuit that consumes electrical power.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Tasks or obligations, as in “he’s carrying a heavy load this semester”.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These meanings may be metaphorically related. The metaphors are often based on force or motion.</a:t>
            </a:r>
            <a:endParaRPr/>
          </a:p>
        </p:txBody>
      </p:sp>
      <p:sp>
        <p:nvSpPr>
          <p:cNvPr id="259" name="Google Shape;259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and events</a:t>
            </a:r>
            <a:endParaRPr/>
          </a:p>
        </p:txBody>
      </p:sp>
      <p:sp>
        <p:nvSpPr>
          <p:cNvPr id="265" name="Google Shape;265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Classical planning uses </a:t>
            </a:r>
            <a:r>
              <a:rPr b="1" lang="en"/>
              <a:t>situational calculus</a:t>
            </a:r>
            <a:r>
              <a:rPr lang="en"/>
              <a:t>, where events are discrete, instantaneous, and happen one at a time.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need something more powerful if we want to model continuous processes or concurrency.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</a:t>
            </a:r>
            <a:r>
              <a:rPr b="1" lang="en"/>
              <a:t>event calculus</a:t>
            </a:r>
            <a:r>
              <a:rPr lang="en"/>
              <a:t> provides tools for this.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Reify fluents and events, turning them into objects.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Define </a:t>
            </a:r>
            <a:r>
              <a:rPr b="1" lang="en"/>
              <a:t>intervals</a:t>
            </a:r>
            <a:r>
              <a:rPr lang="en"/>
              <a:t> as continuous segments of time with a start and end time: i = (t</a:t>
            </a:r>
            <a:r>
              <a:rPr baseline="-25000" lang="en"/>
              <a:t>1</a:t>
            </a:r>
            <a:r>
              <a:rPr lang="en"/>
              <a:t>,t</a:t>
            </a:r>
            <a:r>
              <a:rPr baseline="-25000" lang="en"/>
              <a:t>2</a:t>
            </a:r>
            <a:r>
              <a:rPr lang="en"/>
              <a:t>).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 predicates such as Happens(e,i) to indicate the interval in which an event happens.</a:t>
            </a:r>
            <a:endParaRPr/>
          </a:p>
        </p:txBody>
      </p:sp>
      <p:sp>
        <p:nvSpPr>
          <p:cNvPr id="266" name="Google Shape;266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Predicates for event calculus</a:t>
            </a:r>
            <a:endParaRPr/>
          </a:p>
        </p:txBody>
      </p:sp>
      <p:sp>
        <p:nvSpPr>
          <p:cNvPr id="272" name="Google Shape;272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T(f,t)			Fluent f is true at time 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Happens(e,i)		Event e happens during interval i.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Initiates(e, f, t)	Event e causes fluent f to start to hold at time 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Terminates(e, f, t)	Event e causes fluent f to cease to hold at time 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Clipped(f, i)		Fluent f ceases to be true at some point during interval i.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Restored(f, i)		Fluent f becomes true sometime during interval i.</a:t>
            </a:r>
            <a:endParaRPr/>
          </a:p>
        </p:txBody>
      </p:sp>
      <p:sp>
        <p:nvSpPr>
          <p:cNvPr id="273" name="Google Shape;273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Relationships between intervals</a:t>
            </a:r>
            <a:endParaRPr/>
          </a:p>
        </p:txBody>
      </p:sp>
      <p:sp>
        <p:nvSpPr>
          <p:cNvPr id="279" name="Google Shape;279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0" name="Google Shape;28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692" y="1218576"/>
            <a:ext cx="8164608" cy="371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Mental states: knowledge and belief</a:t>
            </a:r>
            <a:endParaRPr/>
          </a:p>
        </p:txBody>
      </p:sp>
      <p:sp>
        <p:nvSpPr>
          <p:cNvPr id="286" name="Google Shape;286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Agents can have limited knowledge.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Agents can hold beliefs that aren’t true.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Agents are assumed to know all the consequences of their beliefs.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Agents can hold beliefs about the knowledge/beliefs of other agents.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Superman knows that he is Clark Kent.’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Lois Lane does not know that Superman is Clark Kent.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Superman believes that Lois Lane does not know that he is Clark Kent.</a:t>
            </a:r>
            <a:endParaRPr/>
          </a:p>
        </p:txBody>
      </p:sp>
      <p:sp>
        <p:nvSpPr>
          <p:cNvPr id="287" name="Google Shape;287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Modal logic</a:t>
            </a:r>
            <a:endParaRPr/>
          </a:p>
        </p:txBody>
      </p:sp>
      <p:sp>
        <p:nvSpPr>
          <p:cNvPr id="293" name="Google Shape;293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classical logic, sentences have only one modality: truth (or falsity).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Modal logics allow us to view sentences in other ways: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sentence P </a:t>
            </a:r>
            <a:r>
              <a:rPr i="1" lang="en"/>
              <a:t>known</a:t>
            </a:r>
            <a:r>
              <a:rPr lang="en"/>
              <a:t> by agent A?  	</a:t>
            </a:r>
            <a:r>
              <a:rPr b="1" lang="en"/>
              <a:t>K</a:t>
            </a:r>
            <a:r>
              <a:rPr baseline="-25000" lang="en"/>
              <a:t>A</a:t>
            </a:r>
            <a:r>
              <a:rPr lang="en"/>
              <a:t> 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Does agent A </a:t>
            </a:r>
            <a:r>
              <a:rPr i="1" lang="en"/>
              <a:t>believe</a:t>
            </a:r>
            <a:r>
              <a:rPr lang="en"/>
              <a:t> that agent B knows P?		</a:t>
            </a:r>
            <a:r>
              <a:rPr b="1" lang="en"/>
              <a:t>K</a:t>
            </a:r>
            <a:r>
              <a:rPr baseline="-25000" lang="en"/>
              <a:t>A</a:t>
            </a:r>
            <a:r>
              <a:rPr lang="en"/>
              <a:t> (</a:t>
            </a:r>
            <a:r>
              <a:rPr b="1" lang="en"/>
              <a:t>K</a:t>
            </a:r>
            <a:r>
              <a:rPr baseline="-25000" lang="en"/>
              <a:t>B</a:t>
            </a:r>
            <a:r>
              <a:rPr lang="en"/>
              <a:t> P)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Other modalities have also been investigated.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this sentence </a:t>
            </a:r>
            <a:r>
              <a:rPr i="1" lang="en"/>
              <a:t>necessarily</a:t>
            </a:r>
            <a:r>
              <a:rPr lang="en"/>
              <a:t> true, or only </a:t>
            </a:r>
            <a:r>
              <a:rPr i="1" lang="en"/>
              <a:t>possibly</a:t>
            </a:r>
            <a:r>
              <a:rPr lang="en"/>
              <a:t> true?</a:t>
            </a:r>
            <a:endParaRPr/>
          </a:p>
        </p:txBody>
      </p:sp>
      <p:sp>
        <p:nvSpPr>
          <p:cNvPr id="294" name="Google Shape;294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9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Natural kinds: cats, flowers, rocks, comets, tornadoes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Places: Pittsburgh, North America, the Starbucks on Craig Street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Organizations: companies, clubs, unions, political parties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Mental phenomena: thoughts, emotions, memories, beliefs, instincts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Linguistic phenomena: languages, dialects, words, phrases, idioms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Mathematical objects: numbers, functions, relations, theorems, axioms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Political/economic philosophies: capitalism, communism, socialism, Marxism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Physiological phenomena: digestion, respiration, reproduction, sleep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Games: checkers, chess, backgammon, go, poker, bridge, solitaire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Kinship relations: parent, grandparent, sibling, aunt, uncle, cousin, spouse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Tools: hammer, screwdriver, wrench, saw, file, crowbar, MATLAB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Food: pizza, pad thai, souvlaki, lo mein, duck a l’orange</a:t>
            </a:r>
            <a:endParaRPr/>
          </a:p>
        </p:txBody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Ontology: what are the different kinds of stuff?</a:t>
            </a:r>
            <a:endParaRPr/>
          </a:p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Online ontologies</a:t>
            </a:r>
            <a:endParaRPr/>
          </a:p>
        </p:txBody>
      </p:sp>
      <p:sp>
        <p:nvSpPr>
          <p:cNvPr id="300" name="Google Shape;300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do ontologies come from?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Built by experts, e.g., C</a:t>
            </a:r>
            <a:r>
              <a:rPr lang="en" sz="1400"/>
              <a:t>YC</a:t>
            </a:r>
            <a:r>
              <a:rPr lang="en"/>
              <a:t>, begun in 1984, now has about 1.5 million terms.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Import categories, attributes, and values from existing databases, e.g., DB</a:t>
            </a:r>
            <a:r>
              <a:rPr lang="en" sz="1400"/>
              <a:t>PEDIA</a:t>
            </a:r>
            <a:r>
              <a:rPr lang="en"/>
              <a:t> imported structured facts from Wikipedia.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Parsing text documents such as web pages and extracting information from them.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Recruiting amateurs to enter bits of commonsense knowledge.</a:t>
            </a:r>
            <a:endParaRPr/>
          </a:p>
        </p:txBody>
      </p:sp>
      <p:sp>
        <p:nvSpPr>
          <p:cNvPr id="301" name="Google Shape;301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7" name="Google Shape;30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1586" y="0"/>
            <a:ext cx="527147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3"/>
          <p:cNvSpPr txBox="1"/>
          <p:nvPr/>
        </p:nvSpPr>
        <p:spPr>
          <a:xfrm>
            <a:off x="4517850" y="204925"/>
            <a:ext cx="34485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sigma.ontologyportal.org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314" name="Google Shape;314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Human knowledge is rich and complex.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This makes it hard to formalize precisely.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Inference quickly becomes intractable.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formalist approach is “brittle”: any small change can cause inference to fail.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is the alternative to formal representation?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 machine learning to develop statistical models of the world.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Requires massive amounts of training data, but we have that now.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Works best for pattern recognition tasks.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Doesn’t work so well for tasks requiring complex inference.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Bottom line: machines cannot yet think like humans.</a:t>
            </a:r>
            <a:endParaRPr/>
          </a:p>
        </p:txBody>
      </p:sp>
      <p:sp>
        <p:nvSpPr>
          <p:cNvPr id="315" name="Google Shape;315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“upper ontology” of the world</a:t>
            </a:r>
            <a:endParaRPr/>
          </a:p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850" y="1228676"/>
            <a:ext cx="7808789" cy="360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Taxonomic Hierarchies</a:t>
            </a:r>
            <a:endParaRPr/>
          </a:p>
        </p:txBody>
      </p:sp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 b="11323" l="0" r="0" t="12832"/>
          <a:stretch/>
        </p:blipFill>
        <p:spPr>
          <a:xfrm>
            <a:off x="3489125" y="890450"/>
            <a:ext cx="5285600" cy="34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1224" y="1000075"/>
            <a:ext cx="1577450" cy="40487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3736575" y="4563075"/>
            <a:ext cx="45861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 million living and extinct species.</a:t>
            </a:r>
            <a:endParaRPr/>
          </a:p>
        </p:txBody>
      </p:sp>
      <p:cxnSp>
        <p:nvCxnSpPr>
          <p:cNvPr id="86" name="Google Shape;86;p17"/>
          <p:cNvCxnSpPr/>
          <p:nvPr/>
        </p:nvCxnSpPr>
        <p:spPr>
          <a:xfrm>
            <a:off x="2917325" y="1681750"/>
            <a:ext cx="12003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113" y="0"/>
            <a:ext cx="717577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0" y="0"/>
            <a:ext cx="1420200" cy="6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hlinkClick r:id="rId4"/>
              </a:rPr>
              <a:t>https://reliefweb.int/report/world/decision-makers-taxonomy</a:t>
            </a:r>
            <a:r>
              <a:rPr lang="en" sz="800"/>
              <a:t> </a:t>
            </a:r>
            <a:endParaRPr sz="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313" y="0"/>
            <a:ext cx="642937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Semantic Networks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graphical representation for some types of knowledge.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Once viewed as an “alternative” to logic. (It’s not really.)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IS-A relation often forms the backbone of a semantic network.</a:t>
            </a:r>
            <a:endParaRPr/>
          </a:p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0"/>
          <p:cNvSpPr txBox="1"/>
          <p:nvPr/>
        </p:nvSpPr>
        <p:spPr>
          <a:xfrm>
            <a:off x="3281375" y="4686200"/>
            <a:ext cx="10671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Clyde</a:t>
            </a:r>
            <a:endParaRPr/>
          </a:p>
        </p:txBody>
      </p:sp>
      <p:sp>
        <p:nvSpPr>
          <p:cNvPr id="108" name="Google Shape;108;p20"/>
          <p:cNvSpPr txBox="1"/>
          <p:nvPr/>
        </p:nvSpPr>
        <p:spPr>
          <a:xfrm>
            <a:off x="3281375" y="3848000"/>
            <a:ext cx="10671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Elephant</a:t>
            </a:r>
            <a:endParaRPr/>
          </a:p>
        </p:txBody>
      </p:sp>
      <p:sp>
        <p:nvSpPr>
          <p:cNvPr id="109" name="Google Shape;109;p20"/>
          <p:cNvSpPr txBox="1"/>
          <p:nvPr/>
        </p:nvSpPr>
        <p:spPr>
          <a:xfrm>
            <a:off x="3281375" y="3086000"/>
            <a:ext cx="10671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Mammal</a:t>
            </a:r>
            <a:endParaRPr/>
          </a:p>
        </p:txBody>
      </p:sp>
      <p:sp>
        <p:nvSpPr>
          <p:cNvPr id="110" name="Google Shape;110;p20"/>
          <p:cNvSpPr txBox="1"/>
          <p:nvPr/>
        </p:nvSpPr>
        <p:spPr>
          <a:xfrm>
            <a:off x="3281375" y="2400200"/>
            <a:ext cx="10671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Vertebrate</a:t>
            </a:r>
            <a:endParaRPr/>
          </a:p>
        </p:txBody>
      </p:sp>
      <p:sp>
        <p:nvSpPr>
          <p:cNvPr id="111" name="Google Shape;111;p20"/>
          <p:cNvSpPr/>
          <p:nvPr/>
        </p:nvSpPr>
        <p:spPr>
          <a:xfrm>
            <a:off x="3714200" y="4225100"/>
            <a:ext cx="185100" cy="3705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0"/>
          <p:cNvSpPr/>
          <p:nvPr/>
        </p:nvSpPr>
        <p:spPr>
          <a:xfrm>
            <a:off x="3714200" y="3463100"/>
            <a:ext cx="185100" cy="3705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0"/>
          <p:cNvSpPr/>
          <p:nvPr/>
        </p:nvSpPr>
        <p:spPr>
          <a:xfrm>
            <a:off x="3714200" y="2777300"/>
            <a:ext cx="185100" cy="3705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0"/>
          <p:cNvSpPr txBox="1"/>
          <p:nvPr/>
        </p:nvSpPr>
        <p:spPr>
          <a:xfrm>
            <a:off x="3843625" y="4241887"/>
            <a:ext cx="12180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InstanceOf</a:t>
            </a:r>
            <a:endParaRPr/>
          </a:p>
        </p:txBody>
      </p:sp>
      <p:sp>
        <p:nvSpPr>
          <p:cNvPr id="115" name="Google Shape;115;p20"/>
          <p:cNvSpPr txBox="1"/>
          <p:nvPr/>
        </p:nvSpPr>
        <p:spPr>
          <a:xfrm>
            <a:off x="3843625" y="3479887"/>
            <a:ext cx="12180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IS-A</a:t>
            </a:r>
            <a:endParaRPr/>
          </a:p>
        </p:txBody>
      </p:sp>
      <p:sp>
        <p:nvSpPr>
          <p:cNvPr id="116" name="Google Shape;116;p20"/>
          <p:cNvSpPr txBox="1"/>
          <p:nvPr/>
        </p:nvSpPr>
        <p:spPr>
          <a:xfrm>
            <a:off x="3843625" y="2794087"/>
            <a:ext cx="12180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IS-A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ways to partition a category</a:t>
            </a:r>
            <a:endParaRPr/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Persons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Male vs. female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Adult vs. child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Real vs. fictional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Living vs. dead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Male / Female partitions multiple categories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Male or female persons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Male or female chickens (roosters are males; hens are females)</a:t>
            </a:r>
            <a:endParaRPr/>
          </a:p>
        </p:txBody>
      </p:sp>
      <p:sp>
        <p:nvSpPr>
          <p:cNvPr id="123" name="Google Shape;12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